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Layouts/slideLayout5.xml" ContentType="application/vnd.openxmlformats-officedocument.presentationml.slideLayout+xml"/>
  <Override PartName="/ppt/theme/theme4.xml" ContentType="application/vnd.openxmlformats-officedocument.theme+xml"/>
  <Override PartName="/ppt/slideLayouts/slideLayout6.xml" ContentType="application/vnd.openxmlformats-officedocument.presentationml.slideLayout+xml"/>
  <Override PartName="/ppt/theme/theme5.xml" ContentType="application/vnd.openxmlformats-officedocument.theme+xml"/>
  <Override PartName="/ppt/slideLayouts/slideLayout7.xml" ContentType="application/vnd.openxmlformats-officedocument.presentationml.slideLayout+xml"/>
  <Override PartName="/ppt/theme/theme6.xml" ContentType="application/vnd.openxmlformats-officedocument.theme+xml"/>
  <Override PartName="/ppt/slideLayouts/slideLayout8.xml" ContentType="application/vnd.openxmlformats-officedocument.presentationml.slideLayout+xml"/>
  <Override PartName="/ppt/theme/theme7.xml" ContentType="application/vnd.openxmlformats-officedocument.theme+xml"/>
  <Override PartName="/ppt/slideLayouts/slideLayout9.xml" ContentType="application/vnd.openxmlformats-officedocument.presentationml.slideLayout+xml"/>
  <Override PartName="/ppt/theme/theme8.xml" ContentType="application/vnd.openxmlformats-officedocument.theme+xml"/>
  <Override PartName="/ppt/slideLayouts/slideLayout10.xml" ContentType="application/vnd.openxmlformats-officedocument.presentationml.slideLayout+xml"/>
  <Override PartName="/ppt/theme/theme9.xml" ContentType="application/vnd.openxmlformats-officedocument.theme+xml"/>
  <Override PartName="/ppt/slideLayouts/slideLayout11.xml" ContentType="application/vnd.openxmlformats-officedocument.presentationml.slideLayout+xml"/>
  <Override PartName="/ppt/theme/theme10.xml" ContentType="application/vnd.openxmlformats-officedocument.theme+xml"/>
  <Override PartName="/ppt/theme/theme11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71" r:id="rId2"/>
    <p:sldMasterId id="2147483652" r:id="rId3"/>
    <p:sldMasterId id="2147483653" r:id="rId4"/>
    <p:sldMasterId id="2147483673" r:id="rId5"/>
    <p:sldMasterId id="2147483660" r:id="rId6"/>
    <p:sldMasterId id="2147483662" r:id="rId7"/>
    <p:sldMasterId id="2147483664" r:id="rId8"/>
    <p:sldMasterId id="2147483666" r:id="rId9"/>
    <p:sldMasterId id="2147483668" r:id="rId10"/>
  </p:sldMasterIdLst>
  <p:notesMasterIdLst>
    <p:notesMasterId r:id="rId29"/>
  </p:notesMasterIdLst>
  <p:sldIdLst>
    <p:sldId id="256" r:id="rId11"/>
    <p:sldId id="299" r:id="rId12"/>
    <p:sldId id="301" r:id="rId13"/>
    <p:sldId id="317" r:id="rId14"/>
    <p:sldId id="306" r:id="rId15"/>
    <p:sldId id="305" r:id="rId16"/>
    <p:sldId id="302" r:id="rId17"/>
    <p:sldId id="308" r:id="rId18"/>
    <p:sldId id="309" r:id="rId19"/>
    <p:sldId id="303" r:id="rId20"/>
    <p:sldId id="311" r:id="rId21"/>
    <p:sldId id="310" r:id="rId22"/>
    <p:sldId id="312" r:id="rId23"/>
    <p:sldId id="307" r:id="rId24"/>
    <p:sldId id="304" r:id="rId25"/>
    <p:sldId id="315" r:id="rId26"/>
    <p:sldId id="316" r:id="rId27"/>
    <p:sldId id="258" r:id="rId28"/>
  </p:sldIdLst>
  <p:sldSz cx="9144000" cy="5143500" type="screen16x9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95" autoAdjust="0"/>
    <p:restoredTop sz="97310" autoAdjust="0"/>
  </p:normalViewPr>
  <p:slideViewPr>
    <p:cSldViewPr>
      <p:cViewPr>
        <p:scale>
          <a:sx n="100" d="100"/>
          <a:sy n="100" d="100"/>
        </p:scale>
        <p:origin x="-414" y="-7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3.xml"/><Relationship Id="rId18" Type="http://schemas.openxmlformats.org/officeDocument/2006/relationships/slide" Target="slides/slide8.xml"/><Relationship Id="rId26" Type="http://schemas.openxmlformats.org/officeDocument/2006/relationships/slide" Target="slides/slide16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1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2.xml"/><Relationship Id="rId17" Type="http://schemas.openxmlformats.org/officeDocument/2006/relationships/slide" Target="slides/slide7.xml"/><Relationship Id="rId25" Type="http://schemas.openxmlformats.org/officeDocument/2006/relationships/slide" Target="slides/slide15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6.xml"/><Relationship Id="rId20" Type="http://schemas.openxmlformats.org/officeDocument/2006/relationships/slide" Target="slides/slide10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1.xml"/><Relationship Id="rId24" Type="http://schemas.openxmlformats.org/officeDocument/2006/relationships/slide" Target="slides/slide14.xml"/><Relationship Id="rId32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5.xml"/><Relationship Id="rId23" Type="http://schemas.openxmlformats.org/officeDocument/2006/relationships/slide" Target="slides/slide13.xml"/><Relationship Id="rId28" Type="http://schemas.openxmlformats.org/officeDocument/2006/relationships/slide" Target="slides/slide18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9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4.xml"/><Relationship Id="rId22" Type="http://schemas.openxmlformats.org/officeDocument/2006/relationships/slide" Target="slides/slide12.xml"/><Relationship Id="rId27" Type="http://schemas.openxmlformats.org/officeDocument/2006/relationships/slide" Target="slides/slide17.xml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AF812A-D02B-493C-98CF-6555B4BAD430}" type="datetimeFigureOut">
              <a:rPr lang="zh-CN" altLang="en-US" smtClean="0"/>
              <a:t>2017-12-22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56B9E3-E202-43A6-BAE5-1FAEC51BE1E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08350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56B9E3-E202-43A6-BAE5-1FAEC51BE1EE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29646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99688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932419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685167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731310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43275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554670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55644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54215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755575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62013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theme" Target="../theme/theme1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7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.png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9.xm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7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Users\ex-xuesongyuan001\Desktop\新建文件夹 (3)\PPT模版169_黑色版ppt－首页.png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9143999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D:\Users\ex-xuesongyuan001\Desktop\平安云logo-09.png"/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2401" y="148944"/>
            <a:ext cx="720080" cy="228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70" r:id="rId2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D:\Users\ex-xuesongyuan001\Desktop\PPT模版169-19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88" y="0"/>
            <a:ext cx="9145488" cy="5143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D:\Users\ex-xuesongyuan001\Desktop\平安云logo-08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2401" y="148944"/>
            <a:ext cx="720080" cy="228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8582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D:\Users\ex-xuesongyuan001\Desktop\新建文件夹 (3)\PPT模版169_黑色版ppt－内容页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D:\Users\ex-xuesongyuan001\Desktop\新建文件夹 (3)\矢量智能对象.png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2609" y="1547318"/>
            <a:ext cx="4978782" cy="2048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3617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D:\Users\ex-xuesongyuan001\Desktop\新建文件夹 (3)\PPT模版169_蓝色版ppt－首页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7012" y="0"/>
            <a:ext cx="9207524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3" descr="D:\Users\ex-xuesongyuan001\Desktop\平安云logo-08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2401" y="148944"/>
            <a:ext cx="720080" cy="228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3324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D:\Users\ex-xuesongyuan001\Desktop\新建文件夹 (3)\PPT模版169_蓝色版ppt－内容页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346" y="0"/>
            <a:ext cx="9196858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3" descr="D:\Users\ex-xuesongyuan001\Desktop\平安云logo-08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2401" y="148944"/>
            <a:ext cx="720080" cy="228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91758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D:\Users\ex-xuesongyuan001\Desktop\新建文件夹 (3)\PPT模版169_蓝色版ppt－内容页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346" y="-20538"/>
            <a:ext cx="9196858" cy="5164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D:\Users\ex-xuesongyuan001\Desktop\新建文件夹 (3)\矢量智能对象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2609" y="1547318"/>
            <a:ext cx="4978782" cy="2048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62032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D:\Users\ex-xuesongyuan001\Desktop\2017ppt16_9\目录页面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8" y="-22287"/>
            <a:ext cx="9138642" cy="5165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3" descr="D:\Users\ex-xuesongyuan001\Desktop\平安云logo-08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2401" y="148944"/>
            <a:ext cx="720080" cy="228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16043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D:\Users\ex-xuesongyuan001\Desktop\2017ppt16_9\内容页3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1676" y="0"/>
            <a:ext cx="9175676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D:\Users\ex-xuesongyuan001\Desktop\平安云logo-08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2401" y="148944"/>
            <a:ext cx="720080" cy="228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48458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D:\Users\ex-xuesongyuan001\Desktop\2017ppt16_9\尾页2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144"/>
            <a:ext cx="9144000" cy="5140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3323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:\Users\ex-xuesongyuan001\Desktop\PPT模版169-04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D:\Users\ex-xuesongyuan001\Desktop\平安云logo-08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2401" y="148944"/>
            <a:ext cx="720080" cy="228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89771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67544" y="1808196"/>
            <a:ext cx="840486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 dirty="0" smtClean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当</a:t>
            </a:r>
            <a:r>
              <a:rPr lang="en-US" altLang="zh-CN" sz="5400" dirty="0" smtClean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open-falcon</a:t>
            </a:r>
            <a:r>
              <a:rPr lang="zh-CN" altLang="en-US" sz="5400" dirty="0" smtClean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遇上</a:t>
            </a:r>
            <a:r>
              <a:rPr lang="en-US" altLang="zh-CN" sz="5400" dirty="0" err="1" smtClean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kubernetes</a:t>
            </a:r>
            <a:endParaRPr lang="zh-CN" altLang="en-US" sz="5400" dirty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932040" y="3352016"/>
            <a:ext cx="32624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 smtClean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平安科技</a:t>
            </a:r>
            <a:r>
              <a:rPr lang="en-US" altLang="zh-CN" sz="3200" dirty="0" smtClean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 </a:t>
            </a:r>
            <a:r>
              <a:rPr lang="zh-CN" altLang="en-US" sz="3200" dirty="0" smtClean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彭秦中</a:t>
            </a:r>
            <a:endParaRPr lang="zh-CN" altLang="en-US" sz="3200" dirty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56165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99592" y="339502"/>
            <a:ext cx="76328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zh-CN" altLang="en-US" sz="3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99592" y="1131590"/>
            <a:ext cx="676875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什么是</a:t>
            </a:r>
            <a:r>
              <a:rPr lang="en-US" altLang="zh-CN" sz="20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open-falcon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为什么引入</a:t>
            </a:r>
            <a:r>
              <a:rPr lang="en-US" altLang="zh-CN" sz="20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k8s</a:t>
            </a:r>
            <a:endParaRPr lang="en-US" altLang="zh-CN" sz="2000" dirty="0" smtClean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k8s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部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署方案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组件分类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组件布署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服务发布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新架构图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</a:t>
            </a:r>
            <a:r>
              <a:rPr lang="en-US" altLang="zh-CN" sz="20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8s</a:t>
            </a:r>
            <a:r>
              <a:rPr lang="zh-CN" altLang="en-US" sz="20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监控</a:t>
            </a:r>
            <a:endParaRPr lang="en-US" altLang="zh-CN" sz="2000" dirty="0" smtClean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31637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99592" y="339502"/>
            <a:ext cx="76328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组件分类</a:t>
            </a:r>
            <a:endParaRPr lang="zh-CN" altLang="en-US" sz="3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99592" y="1131590"/>
            <a:ext cx="6768752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无状态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接入模块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有状态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0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</a:t>
            </a:r>
            <a:r>
              <a:rPr lang="en-US" altLang="zh-CN" sz="2000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ysql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gitlab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监控数据存储模块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84379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99592" y="339502"/>
            <a:ext cx="76328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组件布署</a:t>
            </a:r>
            <a:endParaRPr lang="zh-CN" altLang="en-US" sz="3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99592" y="1131590"/>
            <a:ext cx="676875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无状态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采用</a:t>
            </a:r>
            <a:r>
              <a:rPr lang="en-US" altLang="zh-CN" sz="2000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deployment+service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状态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采用</a:t>
            </a:r>
            <a:r>
              <a:rPr lang="en-US" altLang="zh-CN" sz="2000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deployment+service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给主机加上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usage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label</a:t>
            </a:r>
          </a:p>
          <a:p>
            <a:pPr marL="742950" lvl="1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eployment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中指定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selector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9336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99592" y="339502"/>
            <a:ext cx="76328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服务发布</a:t>
            </a:r>
            <a:endParaRPr lang="zh-CN" altLang="en-US" sz="3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99592" y="1131590"/>
            <a:ext cx="676875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000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rpc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端口全局唯一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端口网络分区内唯一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60933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圆角矩形 53"/>
          <p:cNvSpPr/>
          <p:nvPr/>
        </p:nvSpPr>
        <p:spPr>
          <a:xfrm>
            <a:off x="179512" y="985833"/>
            <a:ext cx="8640960" cy="331410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TextBox 2"/>
          <p:cNvSpPr txBox="1"/>
          <p:nvPr/>
        </p:nvSpPr>
        <p:spPr>
          <a:xfrm>
            <a:off x="899592" y="339502"/>
            <a:ext cx="76328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系统架构</a:t>
            </a:r>
            <a:endParaRPr lang="zh-CN" altLang="en-US" sz="3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圆角矩形 34"/>
          <p:cNvSpPr/>
          <p:nvPr/>
        </p:nvSpPr>
        <p:spPr>
          <a:xfrm>
            <a:off x="464083" y="4388788"/>
            <a:ext cx="7276268" cy="631234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可用区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圆角矩形 35"/>
          <p:cNvSpPr/>
          <p:nvPr/>
        </p:nvSpPr>
        <p:spPr>
          <a:xfrm>
            <a:off x="2321559" y="4527728"/>
            <a:ext cx="989575" cy="353353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圆角矩形 36"/>
          <p:cNvSpPr/>
          <p:nvPr/>
        </p:nvSpPr>
        <p:spPr>
          <a:xfrm>
            <a:off x="1267280" y="4527728"/>
            <a:ext cx="763399" cy="353353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圆角矩形 8"/>
          <p:cNvSpPr/>
          <p:nvPr/>
        </p:nvSpPr>
        <p:spPr>
          <a:xfrm>
            <a:off x="464082" y="3582636"/>
            <a:ext cx="7276269" cy="631234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公共服务区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448816" y="1134364"/>
            <a:ext cx="7291536" cy="2331373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云管区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圆角矩形 40"/>
          <p:cNvSpPr/>
          <p:nvPr/>
        </p:nvSpPr>
        <p:spPr>
          <a:xfrm>
            <a:off x="1220445" y="4467483"/>
            <a:ext cx="763399" cy="353353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agent</a:t>
            </a:r>
            <a:endParaRPr lang="zh-CN" altLang="en-US" dirty="0"/>
          </a:p>
        </p:txBody>
      </p:sp>
      <p:sp>
        <p:nvSpPr>
          <p:cNvPr id="12" name="圆角矩形 41"/>
          <p:cNvSpPr/>
          <p:nvPr/>
        </p:nvSpPr>
        <p:spPr>
          <a:xfrm>
            <a:off x="1543473" y="3692976"/>
            <a:ext cx="1272873" cy="353353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solidFill>
              <a:srgbClr val="0070C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err="1" smtClean="0"/>
              <a:t>kube</a:t>
            </a:r>
            <a:r>
              <a:rPr lang="en-US" altLang="zh-CN" dirty="0" smtClean="0"/>
              <a:t>-proxy</a:t>
            </a:r>
            <a:endParaRPr lang="zh-CN" altLang="en-US" dirty="0"/>
          </a:p>
        </p:txBody>
      </p:sp>
      <p:sp>
        <p:nvSpPr>
          <p:cNvPr id="14" name="圆角矩形 43"/>
          <p:cNvSpPr/>
          <p:nvPr/>
        </p:nvSpPr>
        <p:spPr>
          <a:xfrm>
            <a:off x="655818" y="2879422"/>
            <a:ext cx="1008112" cy="35335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transfer</a:t>
            </a:r>
            <a:endParaRPr lang="zh-CN" altLang="en-US" dirty="0"/>
          </a:p>
        </p:txBody>
      </p:sp>
      <p:sp>
        <p:nvSpPr>
          <p:cNvPr id="15" name="圆角矩形 44"/>
          <p:cNvSpPr/>
          <p:nvPr/>
        </p:nvSpPr>
        <p:spPr>
          <a:xfrm>
            <a:off x="1798133" y="2883998"/>
            <a:ext cx="787793" cy="353353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meta</a:t>
            </a:r>
            <a:endParaRPr lang="zh-CN" altLang="en-US" dirty="0"/>
          </a:p>
        </p:txBody>
      </p:sp>
      <p:sp>
        <p:nvSpPr>
          <p:cNvPr id="16" name="圆角矩形 45"/>
          <p:cNvSpPr/>
          <p:nvPr/>
        </p:nvSpPr>
        <p:spPr>
          <a:xfrm>
            <a:off x="2268316" y="4467483"/>
            <a:ext cx="989575" cy="353353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updater</a:t>
            </a:r>
            <a:endParaRPr lang="zh-CN" altLang="en-US" dirty="0"/>
          </a:p>
        </p:txBody>
      </p:sp>
      <p:sp>
        <p:nvSpPr>
          <p:cNvPr id="17" name="圆角矩形 46"/>
          <p:cNvSpPr/>
          <p:nvPr/>
        </p:nvSpPr>
        <p:spPr>
          <a:xfrm>
            <a:off x="3545160" y="2885144"/>
            <a:ext cx="631304" cy="353353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0070C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hbs</a:t>
            </a:r>
            <a:endParaRPr lang="zh-CN" altLang="en-US" dirty="0"/>
          </a:p>
        </p:txBody>
      </p:sp>
      <p:sp>
        <p:nvSpPr>
          <p:cNvPr id="19" name="圆角矩形 48"/>
          <p:cNvSpPr/>
          <p:nvPr/>
        </p:nvSpPr>
        <p:spPr>
          <a:xfrm>
            <a:off x="4434820" y="2792018"/>
            <a:ext cx="936104" cy="544758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config-server</a:t>
            </a:r>
            <a:endParaRPr lang="zh-CN" altLang="en-US" dirty="0"/>
          </a:p>
        </p:txBody>
      </p:sp>
      <p:sp>
        <p:nvSpPr>
          <p:cNvPr id="20" name="圆角矩形 49"/>
          <p:cNvSpPr/>
          <p:nvPr/>
        </p:nvSpPr>
        <p:spPr>
          <a:xfrm>
            <a:off x="957240" y="2155503"/>
            <a:ext cx="804252" cy="353353"/>
          </a:xfrm>
          <a:prstGeom prst="roundRect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graph</a:t>
            </a:r>
            <a:endParaRPr lang="zh-CN" altLang="en-US" dirty="0"/>
          </a:p>
        </p:txBody>
      </p:sp>
      <p:sp>
        <p:nvSpPr>
          <p:cNvPr id="21" name="圆角矩形 50"/>
          <p:cNvSpPr/>
          <p:nvPr/>
        </p:nvSpPr>
        <p:spPr>
          <a:xfrm>
            <a:off x="1960985" y="2163216"/>
            <a:ext cx="804252" cy="353353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judge</a:t>
            </a:r>
            <a:endParaRPr lang="zh-CN" altLang="en-US" dirty="0"/>
          </a:p>
        </p:txBody>
      </p:sp>
      <p:sp>
        <p:nvSpPr>
          <p:cNvPr id="22" name="圆角矩形 51"/>
          <p:cNvSpPr/>
          <p:nvPr/>
        </p:nvSpPr>
        <p:spPr>
          <a:xfrm>
            <a:off x="4410222" y="2163215"/>
            <a:ext cx="927930" cy="353353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redis</a:t>
            </a:r>
            <a:endParaRPr lang="zh-CN" altLang="en-US" dirty="0"/>
          </a:p>
        </p:txBody>
      </p:sp>
      <p:sp>
        <p:nvSpPr>
          <p:cNvPr id="23" name="圆角矩形 52"/>
          <p:cNvSpPr/>
          <p:nvPr/>
        </p:nvSpPr>
        <p:spPr>
          <a:xfrm>
            <a:off x="5578956" y="1523814"/>
            <a:ext cx="937260" cy="353353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sender</a:t>
            </a:r>
            <a:endParaRPr lang="zh-CN" altLang="en-US" dirty="0"/>
          </a:p>
        </p:txBody>
      </p:sp>
      <p:cxnSp>
        <p:nvCxnSpPr>
          <p:cNvPr id="24" name="直接箭头连接符 53"/>
          <p:cNvCxnSpPr>
            <a:stCxn id="12" idx="0"/>
            <a:endCxn id="14" idx="2"/>
          </p:cNvCxnSpPr>
          <p:nvPr/>
        </p:nvCxnSpPr>
        <p:spPr>
          <a:xfrm flipH="1" flipV="1">
            <a:off x="1159874" y="3232775"/>
            <a:ext cx="1020036" cy="46020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54"/>
          <p:cNvCxnSpPr>
            <a:stCxn id="14" idx="0"/>
            <a:endCxn id="20" idx="2"/>
          </p:cNvCxnSpPr>
          <p:nvPr/>
        </p:nvCxnSpPr>
        <p:spPr>
          <a:xfrm flipV="1">
            <a:off x="1159874" y="2508856"/>
            <a:ext cx="199492" cy="37056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55"/>
          <p:cNvCxnSpPr>
            <a:stCxn id="14" idx="0"/>
            <a:endCxn id="21" idx="2"/>
          </p:cNvCxnSpPr>
          <p:nvPr/>
        </p:nvCxnSpPr>
        <p:spPr>
          <a:xfrm flipV="1">
            <a:off x="1159874" y="2516569"/>
            <a:ext cx="1203237" cy="36285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56"/>
          <p:cNvCxnSpPr>
            <a:stCxn id="11" idx="0"/>
            <a:endCxn id="12" idx="2"/>
          </p:cNvCxnSpPr>
          <p:nvPr/>
        </p:nvCxnSpPr>
        <p:spPr>
          <a:xfrm flipV="1">
            <a:off x="1602145" y="4046329"/>
            <a:ext cx="577765" cy="42115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58"/>
          <p:cNvCxnSpPr>
            <a:stCxn id="12" idx="0"/>
            <a:endCxn id="17" idx="2"/>
          </p:cNvCxnSpPr>
          <p:nvPr/>
        </p:nvCxnSpPr>
        <p:spPr>
          <a:xfrm flipV="1">
            <a:off x="2179910" y="3238497"/>
            <a:ext cx="1680902" cy="45447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59"/>
          <p:cNvCxnSpPr>
            <a:endCxn id="12" idx="2"/>
          </p:cNvCxnSpPr>
          <p:nvPr/>
        </p:nvCxnSpPr>
        <p:spPr>
          <a:xfrm flipH="1" flipV="1">
            <a:off x="2179910" y="4046329"/>
            <a:ext cx="498588" cy="42115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60"/>
          <p:cNvCxnSpPr>
            <a:stCxn id="12" idx="0"/>
            <a:endCxn id="15" idx="2"/>
          </p:cNvCxnSpPr>
          <p:nvPr/>
        </p:nvCxnSpPr>
        <p:spPr>
          <a:xfrm flipV="1">
            <a:off x="2179910" y="3237351"/>
            <a:ext cx="12120" cy="45562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圆角矩形 61"/>
          <p:cNvSpPr/>
          <p:nvPr/>
        </p:nvSpPr>
        <p:spPr>
          <a:xfrm>
            <a:off x="1960984" y="1557406"/>
            <a:ext cx="804252" cy="353353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query</a:t>
            </a:r>
            <a:endParaRPr lang="zh-CN" altLang="en-US" dirty="0"/>
          </a:p>
        </p:txBody>
      </p:sp>
      <p:sp>
        <p:nvSpPr>
          <p:cNvPr id="33" name="圆角矩形 62"/>
          <p:cNvSpPr/>
          <p:nvPr/>
        </p:nvSpPr>
        <p:spPr>
          <a:xfrm>
            <a:off x="4402049" y="1486246"/>
            <a:ext cx="936103" cy="495672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query-proxy</a:t>
            </a:r>
            <a:endParaRPr lang="zh-CN" altLang="en-US" dirty="0"/>
          </a:p>
        </p:txBody>
      </p:sp>
      <p:sp>
        <p:nvSpPr>
          <p:cNvPr id="34" name="圆角矩形 63"/>
          <p:cNvSpPr/>
          <p:nvPr/>
        </p:nvSpPr>
        <p:spPr>
          <a:xfrm>
            <a:off x="5625988" y="2885647"/>
            <a:ext cx="804252" cy="353353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mysql</a:t>
            </a:r>
            <a:endParaRPr lang="zh-CN" altLang="en-US" dirty="0"/>
          </a:p>
        </p:txBody>
      </p:sp>
      <p:cxnSp>
        <p:nvCxnSpPr>
          <p:cNvPr id="35" name="曲线连接符 64"/>
          <p:cNvCxnSpPr>
            <a:stCxn id="32" idx="2"/>
            <a:endCxn id="20" idx="0"/>
          </p:cNvCxnSpPr>
          <p:nvPr/>
        </p:nvCxnSpPr>
        <p:spPr>
          <a:xfrm rot="5400000">
            <a:off x="1738866" y="1531259"/>
            <a:ext cx="244744" cy="1003744"/>
          </a:xfrm>
          <a:prstGeom prst="curvedConnector3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圆角矩形 65"/>
          <p:cNvSpPr/>
          <p:nvPr/>
        </p:nvSpPr>
        <p:spPr>
          <a:xfrm>
            <a:off x="6804248" y="2181470"/>
            <a:ext cx="829796" cy="353353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web</a:t>
            </a:r>
            <a:endParaRPr lang="zh-CN" altLang="en-US" dirty="0"/>
          </a:p>
        </p:txBody>
      </p:sp>
      <p:cxnSp>
        <p:nvCxnSpPr>
          <p:cNvPr id="37" name="直接箭头连接符 66"/>
          <p:cNvCxnSpPr>
            <a:stCxn id="21" idx="3"/>
            <a:endCxn id="22" idx="1"/>
          </p:cNvCxnSpPr>
          <p:nvPr/>
        </p:nvCxnSpPr>
        <p:spPr>
          <a:xfrm flipV="1">
            <a:off x="2765237" y="2339892"/>
            <a:ext cx="1644985" cy="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67"/>
          <p:cNvCxnSpPr>
            <a:stCxn id="33" idx="1"/>
            <a:endCxn id="32" idx="3"/>
          </p:cNvCxnSpPr>
          <p:nvPr/>
        </p:nvCxnSpPr>
        <p:spPr>
          <a:xfrm flipH="1">
            <a:off x="2765236" y="1734082"/>
            <a:ext cx="1636813" cy="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68"/>
          <p:cNvCxnSpPr>
            <a:stCxn id="17" idx="3"/>
            <a:endCxn id="19" idx="1"/>
          </p:cNvCxnSpPr>
          <p:nvPr/>
        </p:nvCxnSpPr>
        <p:spPr>
          <a:xfrm>
            <a:off x="4176464" y="3061821"/>
            <a:ext cx="258356" cy="257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曲线连接符 70"/>
          <p:cNvCxnSpPr>
            <a:stCxn id="23" idx="2"/>
            <a:endCxn id="22" idx="0"/>
          </p:cNvCxnSpPr>
          <p:nvPr/>
        </p:nvCxnSpPr>
        <p:spPr>
          <a:xfrm rot="5400000">
            <a:off x="5317863" y="1433492"/>
            <a:ext cx="286048" cy="1173399"/>
          </a:xfrm>
          <a:prstGeom prst="curvedConnector3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圆角矩形 71"/>
          <p:cNvSpPr/>
          <p:nvPr/>
        </p:nvSpPr>
        <p:spPr>
          <a:xfrm>
            <a:off x="5595552" y="2163214"/>
            <a:ext cx="804252" cy="353353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alarm</a:t>
            </a:r>
            <a:endParaRPr lang="zh-CN" altLang="en-US" dirty="0"/>
          </a:p>
        </p:txBody>
      </p:sp>
      <p:cxnSp>
        <p:nvCxnSpPr>
          <p:cNvPr id="43" name="曲线连接符 72"/>
          <p:cNvCxnSpPr>
            <a:stCxn id="36" idx="0"/>
            <a:endCxn id="33" idx="0"/>
          </p:cNvCxnSpPr>
          <p:nvPr/>
        </p:nvCxnSpPr>
        <p:spPr>
          <a:xfrm rot="16200000" flipV="1">
            <a:off x="5697012" y="659335"/>
            <a:ext cx="695224" cy="2349045"/>
          </a:xfrm>
          <a:prstGeom prst="curvedConnector3">
            <a:avLst>
              <a:gd name="adj1" fmla="val 132881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曲线连接符 73"/>
          <p:cNvCxnSpPr>
            <a:stCxn id="36" idx="2"/>
            <a:endCxn id="34" idx="3"/>
          </p:cNvCxnSpPr>
          <p:nvPr/>
        </p:nvCxnSpPr>
        <p:spPr>
          <a:xfrm rot="5400000">
            <a:off x="6560943" y="2404120"/>
            <a:ext cx="527501" cy="788906"/>
          </a:xfrm>
          <a:prstGeom prst="curvedConnector2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箭头连接符 74"/>
          <p:cNvCxnSpPr>
            <a:stCxn id="42" idx="1"/>
            <a:endCxn id="22" idx="3"/>
          </p:cNvCxnSpPr>
          <p:nvPr/>
        </p:nvCxnSpPr>
        <p:spPr>
          <a:xfrm flipH="1">
            <a:off x="5338152" y="2339891"/>
            <a:ext cx="257400" cy="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箭头连接符 75"/>
          <p:cNvCxnSpPr>
            <a:stCxn id="19" idx="3"/>
            <a:endCxn id="34" idx="1"/>
          </p:cNvCxnSpPr>
          <p:nvPr/>
        </p:nvCxnSpPr>
        <p:spPr>
          <a:xfrm flipV="1">
            <a:off x="5370924" y="3062324"/>
            <a:ext cx="255064" cy="207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圆角矩形 76"/>
          <p:cNvSpPr/>
          <p:nvPr/>
        </p:nvSpPr>
        <p:spPr>
          <a:xfrm>
            <a:off x="2643351" y="2886259"/>
            <a:ext cx="829801" cy="35335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gitlab</a:t>
            </a:r>
            <a:endParaRPr lang="zh-CN" altLang="en-US" dirty="0"/>
          </a:p>
        </p:txBody>
      </p:sp>
      <p:cxnSp>
        <p:nvCxnSpPr>
          <p:cNvPr id="48" name="直接箭头连接符 77"/>
          <p:cNvCxnSpPr>
            <a:stCxn id="12" idx="0"/>
            <a:endCxn id="47" idx="2"/>
          </p:cNvCxnSpPr>
          <p:nvPr/>
        </p:nvCxnSpPr>
        <p:spPr>
          <a:xfrm flipV="1">
            <a:off x="2179910" y="3239612"/>
            <a:ext cx="878342" cy="45336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hape 114"/>
          <p:cNvCxnSpPr>
            <a:stCxn id="14" idx="0"/>
            <a:endCxn id="17" idx="0"/>
          </p:cNvCxnSpPr>
          <p:nvPr/>
        </p:nvCxnSpPr>
        <p:spPr>
          <a:xfrm rot="16200000" flipH="1">
            <a:off x="2507482" y="1531814"/>
            <a:ext cx="5722" cy="2700938"/>
          </a:xfrm>
          <a:prstGeom prst="curvedConnector3">
            <a:avLst>
              <a:gd name="adj1" fmla="val -1864383"/>
            </a:avLst>
          </a:prstGeom>
          <a:ln>
            <a:solidFill>
              <a:schemeClr val="accent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7740352" y="1884010"/>
            <a:ext cx="9361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K8S</a:t>
            </a:r>
            <a:b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b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Flannel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6225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99592" y="339502"/>
            <a:ext cx="76328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zh-CN" altLang="en-US" sz="3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99592" y="1131590"/>
            <a:ext cx="676875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什么是</a:t>
            </a:r>
            <a:r>
              <a:rPr lang="en-US" altLang="zh-CN" sz="20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open-falcon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为什么引入</a:t>
            </a:r>
            <a:r>
              <a:rPr lang="en-US" altLang="zh-CN" sz="20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k8s</a:t>
            </a:r>
            <a:endParaRPr lang="en-US" altLang="zh-CN" sz="2000" dirty="0" smtClean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0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k8s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部</a:t>
            </a:r>
            <a:r>
              <a:rPr lang="zh-CN" altLang="en-US" sz="20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署方案</a:t>
            </a:r>
            <a:endParaRPr lang="en-US" altLang="zh-CN" sz="2000" dirty="0" smtClean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组件分类</a:t>
            </a:r>
            <a:endParaRPr lang="en-US" altLang="zh-CN" sz="2000" dirty="0" smtClean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服务发布</a:t>
            </a:r>
            <a:endParaRPr lang="en-US" altLang="zh-CN" sz="20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8s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监控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69905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99592" y="339502"/>
            <a:ext cx="76328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</a:t>
            </a:r>
            <a:r>
              <a:rPr lang="en-US" altLang="zh-CN" sz="3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8s</a:t>
            </a:r>
            <a:r>
              <a:rPr lang="zh-CN" altLang="en-US" sz="3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监控</a:t>
            </a:r>
            <a:endParaRPr lang="zh-CN" altLang="en-US" sz="3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99592" y="1131590"/>
            <a:ext cx="676875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要求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采集容器监控数据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要能主动触发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告警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一个新的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pod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deployment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如何自动发现？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如何自动配置告警策略？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10578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圆角矩形 28"/>
          <p:cNvSpPr/>
          <p:nvPr/>
        </p:nvSpPr>
        <p:spPr>
          <a:xfrm>
            <a:off x="2104296" y="2117596"/>
            <a:ext cx="936104" cy="1296144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8" name="圆角矩形 27"/>
          <p:cNvSpPr/>
          <p:nvPr/>
        </p:nvSpPr>
        <p:spPr>
          <a:xfrm>
            <a:off x="2051720" y="2076068"/>
            <a:ext cx="936104" cy="1296144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</a:rPr>
              <a:t>VM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99592" y="339502"/>
            <a:ext cx="76328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</a:t>
            </a:r>
            <a:r>
              <a:rPr lang="en-US" altLang="zh-CN" sz="3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8s</a:t>
            </a:r>
            <a:r>
              <a:rPr lang="zh-CN" altLang="en-US" sz="3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监控</a:t>
            </a:r>
            <a:endParaRPr lang="zh-CN" altLang="en-US" sz="3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圆角矩形 46"/>
          <p:cNvSpPr/>
          <p:nvPr/>
        </p:nvSpPr>
        <p:spPr>
          <a:xfrm>
            <a:off x="4672236" y="1779662"/>
            <a:ext cx="1386880" cy="353353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a</a:t>
            </a:r>
            <a:r>
              <a:rPr lang="en-US" altLang="zh-CN" dirty="0" err="1" smtClean="0"/>
              <a:t>pi</a:t>
            </a:r>
            <a:r>
              <a:rPr lang="en-US" altLang="zh-CN" dirty="0" smtClean="0"/>
              <a:t>-server</a:t>
            </a:r>
            <a:endParaRPr lang="zh-CN" altLang="en-US" dirty="0"/>
          </a:p>
        </p:txBody>
      </p:sp>
      <p:sp>
        <p:nvSpPr>
          <p:cNvPr id="6" name="圆角矩形 46"/>
          <p:cNvSpPr/>
          <p:nvPr/>
        </p:nvSpPr>
        <p:spPr>
          <a:xfrm>
            <a:off x="5606048" y="2580124"/>
            <a:ext cx="1466800" cy="353353"/>
          </a:xfrm>
          <a:prstGeom prst="round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c</a:t>
            </a:r>
            <a:r>
              <a:rPr lang="en-US" altLang="zh-CN" dirty="0" err="1" smtClean="0"/>
              <a:t>aas</a:t>
            </a:r>
            <a:r>
              <a:rPr lang="en-US" altLang="zh-CN" dirty="0" smtClean="0"/>
              <a:t>-watcher</a:t>
            </a:r>
            <a:endParaRPr lang="zh-CN" altLang="en-US" dirty="0"/>
          </a:p>
        </p:txBody>
      </p:sp>
      <p:sp>
        <p:nvSpPr>
          <p:cNvPr id="7" name="圆角矩形 46"/>
          <p:cNvSpPr/>
          <p:nvPr/>
        </p:nvSpPr>
        <p:spPr>
          <a:xfrm>
            <a:off x="3818092" y="2591992"/>
            <a:ext cx="1152128" cy="353353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err="1" smtClean="0"/>
              <a:t>heapster</a:t>
            </a:r>
            <a:endParaRPr lang="zh-CN" altLang="en-US" dirty="0"/>
          </a:p>
        </p:txBody>
      </p:sp>
      <p:cxnSp>
        <p:nvCxnSpPr>
          <p:cNvPr id="9" name="直接箭头连接符 67"/>
          <p:cNvCxnSpPr>
            <a:stCxn id="5" idx="2"/>
            <a:endCxn id="6" idx="0"/>
          </p:cNvCxnSpPr>
          <p:nvPr/>
        </p:nvCxnSpPr>
        <p:spPr>
          <a:xfrm>
            <a:off x="5365676" y="2133015"/>
            <a:ext cx="973772" cy="44710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67"/>
          <p:cNvCxnSpPr>
            <a:stCxn id="7" idx="0"/>
            <a:endCxn id="5" idx="2"/>
          </p:cNvCxnSpPr>
          <p:nvPr/>
        </p:nvCxnSpPr>
        <p:spPr>
          <a:xfrm flipV="1">
            <a:off x="4394156" y="2133015"/>
            <a:ext cx="971520" cy="45897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圆角矩形 46"/>
          <p:cNvSpPr/>
          <p:nvPr/>
        </p:nvSpPr>
        <p:spPr>
          <a:xfrm>
            <a:off x="4592316" y="3588236"/>
            <a:ext cx="1466800" cy="353353"/>
          </a:xfrm>
          <a:prstGeom prst="round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o</a:t>
            </a:r>
            <a:r>
              <a:rPr lang="en-US" altLang="zh-CN" dirty="0" smtClean="0"/>
              <a:t>pen-falcon</a:t>
            </a:r>
            <a:endParaRPr lang="zh-CN" altLang="en-US" dirty="0"/>
          </a:p>
        </p:txBody>
      </p:sp>
      <p:cxnSp>
        <p:nvCxnSpPr>
          <p:cNvPr id="20" name="直接箭头连接符 67"/>
          <p:cNvCxnSpPr>
            <a:stCxn id="6" idx="2"/>
            <a:endCxn id="19" idx="0"/>
          </p:cNvCxnSpPr>
          <p:nvPr/>
        </p:nvCxnSpPr>
        <p:spPr>
          <a:xfrm flipH="1">
            <a:off x="5325716" y="2933477"/>
            <a:ext cx="1013732" cy="65475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67"/>
          <p:cNvCxnSpPr>
            <a:stCxn id="7" idx="2"/>
            <a:endCxn id="19" idx="0"/>
          </p:cNvCxnSpPr>
          <p:nvPr/>
        </p:nvCxnSpPr>
        <p:spPr>
          <a:xfrm>
            <a:off x="4394156" y="2945345"/>
            <a:ext cx="931560" cy="64289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圆角矩形 46"/>
          <p:cNvSpPr/>
          <p:nvPr/>
        </p:nvSpPr>
        <p:spPr>
          <a:xfrm>
            <a:off x="2195736" y="2454663"/>
            <a:ext cx="648072" cy="353353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0070C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pod</a:t>
            </a:r>
            <a:endParaRPr lang="zh-CN" altLang="en-US" dirty="0"/>
          </a:p>
        </p:txBody>
      </p:sp>
      <p:sp>
        <p:nvSpPr>
          <p:cNvPr id="27" name="圆角矩形 46"/>
          <p:cNvSpPr/>
          <p:nvPr/>
        </p:nvSpPr>
        <p:spPr>
          <a:xfrm>
            <a:off x="2195736" y="2931621"/>
            <a:ext cx="648072" cy="353353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0070C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pod</a:t>
            </a:r>
            <a:endParaRPr lang="zh-CN" altLang="en-US" dirty="0"/>
          </a:p>
        </p:txBody>
      </p:sp>
      <p:cxnSp>
        <p:nvCxnSpPr>
          <p:cNvPr id="32" name="直接箭头连接符 67"/>
          <p:cNvCxnSpPr>
            <a:stCxn id="7" idx="1"/>
            <a:endCxn id="29" idx="3"/>
          </p:cNvCxnSpPr>
          <p:nvPr/>
        </p:nvCxnSpPr>
        <p:spPr>
          <a:xfrm flipH="1" flipV="1">
            <a:off x="3040400" y="2765668"/>
            <a:ext cx="777692" cy="300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2402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896" y="3147814"/>
            <a:ext cx="1872208" cy="1872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473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99592" y="339502"/>
            <a:ext cx="76328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个人简介</a:t>
            </a:r>
            <a:endParaRPr lang="zh-CN" altLang="en-US" sz="3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99592" y="1131590"/>
            <a:ext cx="763284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工作经历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2013-2016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，就职于腾讯，负责运营监控系统开发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2016-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至今，加入平安云，负责平安云监控系统设计、开发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26808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99592" y="339502"/>
            <a:ext cx="76328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zh-CN" altLang="en-US" sz="3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99592" y="1131590"/>
            <a:ext cx="676875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什么是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open-falcon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为什么引入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k8s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k8s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部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署方案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8s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监控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09702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99592" y="339502"/>
            <a:ext cx="76328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zh-CN" altLang="en-US" sz="3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99592" y="1131590"/>
            <a:ext cx="676875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什么是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open-falcon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open-falcon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简介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系统架构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为什么引入</a:t>
            </a:r>
            <a:r>
              <a:rPr lang="en-US" altLang="zh-CN" sz="20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k8s</a:t>
            </a:r>
            <a:endParaRPr lang="en-US" altLang="zh-CN" sz="2000" dirty="0" smtClean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0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k8s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部</a:t>
            </a:r>
            <a:r>
              <a:rPr lang="zh-CN" altLang="en-US" sz="20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署方案</a:t>
            </a:r>
            <a:endParaRPr lang="en-US" altLang="zh-CN" sz="20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</a:t>
            </a:r>
            <a:r>
              <a:rPr lang="en-US" altLang="zh-CN" sz="20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8s</a:t>
            </a:r>
            <a:r>
              <a:rPr lang="zh-CN" altLang="en-US" sz="20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监控</a:t>
            </a:r>
            <a:endParaRPr lang="en-US" altLang="zh-CN" sz="2000" dirty="0" smtClean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75282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99592" y="339502"/>
            <a:ext cx="76328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系统简介</a:t>
            </a:r>
            <a:endParaRPr lang="zh-CN" altLang="en-US" sz="3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99592" y="1131590"/>
            <a:ext cx="676875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小米开源的监控系统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特点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可横向扩展</a:t>
            </a:r>
            <a:endParaRPr lang="en-US" altLang="zh-CN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高性能</a:t>
            </a:r>
            <a:endParaRPr lang="en-US" altLang="zh-CN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高可用</a:t>
            </a:r>
            <a:endParaRPr lang="en-US" altLang="zh-CN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灵活性</a:t>
            </a:r>
            <a:endParaRPr lang="en-US" altLang="zh-CN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3912200"/>
            <a:ext cx="6498468" cy="8596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1974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99592" y="339502"/>
            <a:ext cx="76328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系统架构</a:t>
            </a:r>
            <a:endParaRPr lang="zh-CN" altLang="en-US" sz="3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圆角矩形 34"/>
          <p:cNvSpPr/>
          <p:nvPr/>
        </p:nvSpPr>
        <p:spPr>
          <a:xfrm>
            <a:off x="914859" y="4388788"/>
            <a:ext cx="7276268" cy="631234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可用区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圆角矩形 35"/>
          <p:cNvSpPr/>
          <p:nvPr/>
        </p:nvSpPr>
        <p:spPr>
          <a:xfrm>
            <a:off x="2772335" y="4527728"/>
            <a:ext cx="989575" cy="353353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圆角矩形 36"/>
          <p:cNvSpPr/>
          <p:nvPr/>
        </p:nvSpPr>
        <p:spPr>
          <a:xfrm>
            <a:off x="1718056" y="4527728"/>
            <a:ext cx="763399" cy="353353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圆角矩形 8"/>
          <p:cNvSpPr/>
          <p:nvPr/>
        </p:nvSpPr>
        <p:spPr>
          <a:xfrm>
            <a:off x="914858" y="3582636"/>
            <a:ext cx="7276269" cy="631234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公共服务区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899592" y="1134364"/>
            <a:ext cx="7291536" cy="2331373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云管区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圆角矩形 40"/>
          <p:cNvSpPr/>
          <p:nvPr/>
        </p:nvSpPr>
        <p:spPr>
          <a:xfrm>
            <a:off x="1671221" y="4467483"/>
            <a:ext cx="763399" cy="353353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agent</a:t>
            </a:r>
            <a:endParaRPr lang="zh-CN" altLang="en-US" dirty="0"/>
          </a:p>
        </p:txBody>
      </p:sp>
      <p:sp>
        <p:nvSpPr>
          <p:cNvPr id="12" name="圆角矩形 41"/>
          <p:cNvSpPr/>
          <p:nvPr/>
        </p:nvSpPr>
        <p:spPr>
          <a:xfrm>
            <a:off x="1547664" y="3692977"/>
            <a:ext cx="1008112" cy="353353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solidFill>
              <a:srgbClr val="0070C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gateway</a:t>
            </a:r>
            <a:endParaRPr lang="zh-CN" altLang="en-US" dirty="0"/>
          </a:p>
        </p:txBody>
      </p:sp>
      <p:sp>
        <p:nvSpPr>
          <p:cNvPr id="13" name="圆角矩形 42"/>
          <p:cNvSpPr/>
          <p:nvPr/>
        </p:nvSpPr>
        <p:spPr>
          <a:xfrm>
            <a:off x="2708176" y="3692977"/>
            <a:ext cx="1008112" cy="353353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0070C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proxy</a:t>
            </a:r>
            <a:endParaRPr lang="zh-CN" altLang="en-US" dirty="0"/>
          </a:p>
        </p:txBody>
      </p:sp>
      <p:sp>
        <p:nvSpPr>
          <p:cNvPr id="14" name="圆角矩形 43"/>
          <p:cNvSpPr/>
          <p:nvPr/>
        </p:nvSpPr>
        <p:spPr>
          <a:xfrm>
            <a:off x="1106594" y="2879422"/>
            <a:ext cx="1008112" cy="35335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transfer</a:t>
            </a:r>
            <a:endParaRPr lang="zh-CN" altLang="en-US" dirty="0"/>
          </a:p>
        </p:txBody>
      </p:sp>
      <p:sp>
        <p:nvSpPr>
          <p:cNvPr id="15" name="圆角矩形 44"/>
          <p:cNvSpPr/>
          <p:nvPr/>
        </p:nvSpPr>
        <p:spPr>
          <a:xfrm>
            <a:off x="2248909" y="2883998"/>
            <a:ext cx="787793" cy="353353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meta</a:t>
            </a:r>
            <a:endParaRPr lang="zh-CN" altLang="en-US" dirty="0"/>
          </a:p>
        </p:txBody>
      </p:sp>
      <p:sp>
        <p:nvSpPr>
          <p:cNvPr id="16" name="圆角矩形 45"/>
          <p:cNvSpPr/>
          <p:nvPr/>
        </p:nvSpPr>
        <p:spPr>
          <a:xfrm>
            <a:off x="2719092" y="4467483"/>
            <a:ext cx="989575" cy="353353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updater</a:t>
            </a:r>
            <a:endParaRPr lang="zh-CN" altLang="en-US" dirty="0"/>
          </a:p>
        </p:txBody>
      </p:sp>
      <p:sp>
        <p:nvSpPr>
          <p:cNvPr id="17" name="圆角矩形 46"/>
          <p:cNvSpPr/>
          <p:nvPr/>
        </p:nvSpPr>
        <p:spPr>
          <a:xfrm>
            <a:off x="3995936" y="2885144"/>
            <a:ext cx="631304" cy="353353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0070C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hbs</a:t>
            </a:r>
            <a:endParaRPr lang="zh-CN" altLang="en-US" dirty="0"/>
          </a:p>
        </p:txBody>
      </p:sp>
      <p:sp>
        <p:nvSpPr>
          <p:cNvPr id="19" name="圆角矩形 48"/>
          <p:cNvSpPr/>
          <p:nvPr/>
        </p:nvSpPr>
        <p:spPr>
          <a:xfrm>
            <a:off x="4885596" y="2792018"/>
            <a:ext cx="936104" cy="544758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config-server</a:t>
            </a:r>
            <a:endParaRPr lang="zh-CN" altLang="en-US" dirty="0"/>
          </a:p>
        </p:txBody>
      </p:sp>
      <p:sp>
        <p:nvSpPr>
          <p:cNvPr id="20" name="圆角矩形 49"/>
          <p:cNvSpPr/>
          <p:nvPr/>
        </p:nvSpPr>
        <p:spPr>
          <a:xfrm>
            <a:off x="1408016" y="2155503"/>
            <a:ext cx="804252" cy="353353"/>
          </a:xfrm>
          <a:prstGeom prst="roundRect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graph</a:t>
            </a:r>
            <a:endParaRPr lang="zh-CN" altLang="en-US" dirty="0"/>
          </a:p>
        </p:txBody>
      </p:sp>
      <p:sp>
        <p:nvSpPr>
          <p:cNvPr id="21" name="圆角矩形 50"/>
          <p:cNvSpPr/>
          <p:nvPr/>
        </p:nvSpPr>
        <p:spPr>
          <a:xfrm>
            <a:off x="2411761" y="2163216"/>
            <a:ext cx="804252" cy="353353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judge</a:t>
            </a:r>
            <a:endParaRPr lang="zh-CN" altLang="en-US" dirty="0"/>
          </a:p>
        </p:txBody>
      </p:sp>
      <p:sp>
        <p:nvSpPr>
          <p:cNvPr id="22" name="圆角矩形 51"/>
          <p:cNvSpPr/>
          <p:nvPr/>
        </p:nvSpPr>
        <p:spPr>
          <a:xfrm>
            <a:off x="4860998" y="2163215"/>
            <a:ext cx="927930" cy="353353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redis</a:t>
            </a:r>
            <a:endParaRPr lang="zh-CN" altLang="en-US" dirty="0"/>
          </a:p>
        </p:txBody>
      </p:sp>
      <p:sp>
        <p:nvSpPr>
          <p:cNvPr id="23" name="圆角矩形 52"/>
          <p:cNvSpPr/>
          <p:nvPr/>
        </p:nvSpPr>
        <p:spPr>
          <a:xfrm>
            <a:off x="6029732" y="1523814"/>
            <a:ext cx="937260" cy="353353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sender</a:t>
            </a:r>
            <a:endParaRPr lang="zh-CN" altLang="en-US" dirty="0"/>
          </a:p>
        </p:txBody>
      </p:sp>
      <p:cxnSp>
        <p:nvCxnSpPr>
          <p:cNvPr id="24" name="直接箭头连接符 53"/>
          <p:cNvCxnSpPr>
            <a:stCxn id="12" idx="0"/>
            <a:endCxn id="14" idx="2"/>
          </p:cNvCxnSpPr>
          <p:nvPr/>
        </p:nvCxnSpPr>
        <p:spPr>
          <a:xfrm flipH="1" flipV="1">
            <a:off x="1610650" y="3232775"/>
            <a:ext cx="441070" cy="46020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54"/>
          <p:cNvCxnSpPr>
            <a:stCxn id="14" idx="0"/>
            <a:endCxn id="20" idx="2"/>
          </p:cNvCxnSpPr>
          <p:nvPr/>
        </p:nvCxnSpPr>
        <p:spPr>
          <a:xfrm flipV="1">
            <a:off x="1610650" y="2508856"/>
            <a:ext cx="199492" cy="37056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55"/>
          <p:cNvCxnSpPr>
            <a:stCxn id="14" idx="0"/>
            <a:endCxn id="21" idx="2"/>
          </p:cNvCxnSpPr>
          <p:nvPr/>
        </p:nvCxnSpPr>
        <p:spPr>
          <a:xfrm flipV="1">
            <a:off x="1610650" y="2516569"/>
            <a:ext cx="1203237" cy="36285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56"/>
          <p:cNvCxnSpPr>
            <a:stCxn id="11" idx="0"/>
            <a:endCxn id="12" idx="2"/>
          </p:cNvCxnSpPr>
          <p:nvPr/>
        </p:nvCxnSpPr>
        <p:spPr>
          <a:xfrm flipH="1" flipV="1">
            <a:off x="2051720" y="4046330"/>
            <a:ext cx="1201" cy="42115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57"/>
          <p:cNvCxnSpPr>
            <a:stCxn id="11" idx="0"/>
            <a:endCxn id="13" idx="2"/>
          </p:cNvCxnSpPr>
          <p:nvPr/>
        </p:nvCxnSpPr>
        <p:spPr>
          <a:xfrm flipV="1">
            <a:off x="2052921" y="4046330"/>
            <a:ext cx="1159311" cy="42115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58"/>
          <p:cNvCxnSpPr>
            <a:stCxn id="13" idx="0"/>
            <a:endCxn id="17" idx="2"/>
          </p:cNvCxnSpPr>
          <p:nvPr/>
        </p:nvCxnSpPr>
        <p:spPr>
          <a:xfrm flipV="1">
            <a:off x="3212232" y="3238497"/>
            <a:ext cx="1099356" cy="45448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59"/>
          <p:cNvCxnSpPr>
            <a:stCxn id="16" idx="0"/>
            <a:endCxn id="13" idx="2"/>
          </p:cNvCxnSpPr>
          <p:nvPr/>
        </p:nvCxnSpPr>
        <p:spPr>
          <a:xfrm flipH="1" flipV="1">
            <a:off x="3212232" y="4046330"/>
            <a:ext cx="1648" cy="42115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60"/>
          <p:cNvCxnSpPr>
            <a:stCxn id="13" idx="0"/>
            <a:endCxn id="15" idx="2"/>
          </p:cNvCxnSpPr>
          <p:nvPr/>
        </p:nvCxnSpPr>
        <p:spPr>
          <a:xfrm flipH="1" flipV="1">
            <a:off x="2642806" y="3237351"/>
            <a:ext cx="569426" cy="45562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圆角矩形 61"/>
          <p:cNvSpPr/>
          <p:nvPr/>
        </p:nvSpPr>
        <p:spPr>
          <a:xfrm>
            <a:off x="2411760" y="1557406"/>
            <a:ext cx="804252" cy="353353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query</a:t>
            </a:r>
            <a:endParaRPr lang="zh-CN" altLang="en-US" dirty="0"/>
          </a:p>
        </p:txBody>
      </p:sp>
      <p:sp>
        <p:nvSpPr>
          <p:cNvPr id="33" name="圆角矩形 62"/>
          <p:cNvSpPr/>
          <p:nvPr/>
        </p:nvSpPr>
        <p:spPr>
          <a:xfrm>
            <a:off x="4852825" y="1486246"/>
            <a:ext cx="936103" cy="495672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query-proxy</a:t>
            </a:r>
            <a:endParaRPr lang="zh-CN" altLang="en-US" dirty="0"/>
          </a:p>
        </p:txBody>
      </p:sp>
      <p:sp>
        <p:nvSpPr>
          <p:cNvPr id="34" name="圆角矩形 63"/>
          <p:cNvSpPr/>
          <p:nvPr/>
        </p:nvSpPr>
        <p:spPr>
          <a:xfrm>
            <a:off x="6076764" y="2885647"/>
            <a:ext cx="804252" cy="353353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mysql</a:t>
            </a:r>
            <a:endParaRPr lang="zh-CN" altLang="en-US" dirty="0"/>
          </a:p>
        </p:txBody>
      </p:sp>
      <p:cxnSp>
        <p:nvCxnSpPr>
          <p:cNvPr id="35" name="曲线连接符 64"/>
          <p:cNvCxnSpPr>
            <a:stCxn id="32" idx="2"/>
            <a:endCxn id="20" idx="0"/>
          </p:cNvCxnSpPr>
          <p:nvPr/>
        </p:nvCxnSpPr>
        <p:spPr>
          <a:xfrm rot="5400000">
            <a:off x="2189642" y="1531259"/>
            <a:ext cx="244744" cy="1003744"/>
          </a:xfrm>
          <a:prstGeom prst="curvedConnector3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圆角矩形 65"/>
          <p:cNvSpPr/>
          <p:nvPr/>
        </p:nvSpPr>
        <p:spPr>
          <a:xfrm>
            <a:off x="7255024" y="2181470"/>
            <a:ext cx="829796" cy="353353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web</a:t>
            </a:r>
            <a:endParaRPr lang="zh-CN" altLang="en-US" dirty="0"/>
          </a:p>
        </p:txBody>
      </p:sp>
      <p:cxnSp>
        <p:nvCxnSpPr>
          <p:cNvPr id="37" name="直接箭头连接符 66"/>
          <p:cNvCxnSpPr>
            <a:stCxn id="21" idx="3"/>
            <a:endCxn id="22" idx="1"/>
          </p:cNvCxnSpPr>
          <p:nvPr/>
        </p:nvCxnSpPr>
        <p:spPr>
          <a:xfrm flipV="1">
            <a:off x="3216013" y="2339892"/>
            <a:ext cx="1644985" cy="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67"/>
          <p:cNvCxnSpPr>
            <a:stCxn id="33" idx="1"/>
            <a:endCxn id="32" idx="3"/>
          </p:cNvCxnSpPr>
          <p:nvPr/>
        </p:nvCxnSpPr>
        <p:spPr>
          <a:xfrm flipH="1">
            <a:off x="3216012" y="1734082"/>
            <a:ext cx="1636813" cy="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68"/>
          <p:cNvCxnSpPr>
            <a:stCxn id="17" idx="3"/>
            <a:endCxn id="19" idx="1"/>
          </p:cNvCxnSpPr>
          <p:nvPr/>
        </p:nvCxnSpPr>
        <p:spPr>
          <a:xfrm>
            <a:off x="4627240" y="3061821"/>
            <a:ext cx="258356" cy="257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曲线连接符 70"/>
          <p:cNvCxnSpPr>
            <a:stCxn id="23" idx="2"/>
            <a:endCxn id="22" idx="0"/>
          </p:cNvCxnSpPr>
          <p:nvPr/>
        </p:nvCxnSpPr>
        <p:spPr>
          <a:xfrm rot="5400000">
            <a:off x="5768639" y="1433492"/>
            <a:ext cx="286048" cy="1173399"/>
          </a:xfrm>
          <a:prstGeom prst="curvedConnector3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圆角矩形 71"/>
          <p:cNvSpPr/>
          <p:nvPr/>
        </p:nvSpPr>
        <p:spPr>
          <a:xfrm>
            <a:off x="6046328" y="2163214"/>
            <a:ext cx="804252" cy="353353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alarm</a:t>
            </a:r>
            <a:endParaRPr lang="zh-CN" altLang="en-US" dirty="0"/>
          </a:p>
        </p:txBody>
      </p:sp>
      <p:cxnSp>
        <p:nvCxnSpPr>
          <p:cNvPr id="43" name="曲线连接符 72"/>
          <p:cNvCxnSpPr>
            <a:stCxn id="36" idx="0"/>
            <a:endCxn id="33" idx="0"/>
          </p:cNvCxnSpPr>
          <p:nvPr/>
        </p:nvCxnSpPr>
        <p:spPr>
          <a:xfrm rot="16200000" flipV="1">
            <a:off x="6147788" y="659335"/>
            <a:ext cx="695224" cy="2349045"/>
          </a:xfrm>
          <a:prstGeom prst="curvedConnector3">
            <a:avLst>
              <a:gd name="adj1" fmla="val 132881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曲线连接符 73"/>
          <p:cNvCxnSpPr>
            <a:stCxn id="36" idx="2"/>
            <a:endCxn id="34" idx="3"/>
          </p:cNvCxnSpPr>
          <p:nvPr/>
        </p:nvCxnSpPr>
        <p:spPr>
          <a:xfrm rot="5400000">
            <a:off x="7011719" y="2404120"/>
            <a:ext cx="527501" cy="788906"/>
          </a:xfrm>
          <a:prstGeom prst="curvedConnector2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箭头连接符 74"/>
          <p:cNvCxnSpPr>
            <a:stCxn id="42" idx="1"/>
            <a:endCxn id="22" idx="3"/>
          </p:cNvCxnSpPr>
          <p:nvPr/>
        </p:nvCxnSpPr>
        <p:spPr>
          <a:xfrm flipH="1">
            <a:off x="5788928" y="2339891"/>
            <a:ext cx="257400" cy="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箭头连接符 75"/>
          <p:cNvCxnSpPr>
            <a:stCxn id="19" idx="3"/>
            <a:endCxn id="34" idx="1"/>
          </p:cNvCxnSpPr>
          <p:nvPr/>
        </p:nvCxnSpPr>
        <p:spPr>
          <a:xfrm flipV="1">
            <a:off x="5821700" y="3062324"/>
            <a:ext cx="255064" cy="207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圆角矩形 76"/>
          <p:cNvSpPr/>
          <p:nvPr/>
        </p:nvSpPr>
        <p:spPr>
          <a:xfrm>
            <a:off x="3094127" y="2886259"/>
            <a:ext cx="829801" cy="35335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gitlab</a:t>
            </a:r>
            <a:endParaRPr lang="zh-CN" altLang="en-US" dirty="0"/>
          </a:p>
        </p:txBody>
      </p:sp>
      <p:cxnSp>
        <p:nvCxnSpPr>
          <p:cNvPr id="48" name="直接箭头连接符 77"/>
          <p:cNvCxnSpPr>
            <a:stCxn id="13" idx="0"/>
            <a:endCxn id="47" idx="2"/>
          </p:cNvCxnSpPr>
          <p:nvPr/>
        </p:nvCxnSpPr>
        <p:spPr>
          <a:xfrm flipV="1">
            <a:off x="3212232" y="3239612"/>
            <a:ext cx="296796" cy="45336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hape 114"/>
          <p:cNvCxnSpPr>
            <a:stCxn id="14" idx="0"/>
            <a:endCxn id="17" idx="0"/>
          </p:cNvCxnSpPr>
          <p:nvPr/>
        </p:nvCxnSpPr>
        <p:spPr>
          <a:xfrm rot="16200000" flipH="1">
            <a:off x="2958258" y="1531814"/>
            <a:ext cx="5722" cy="2700938"/>
          </a:xfrm>
          <a:prstGeom prst="curvedConnector3">
            <a:avLst>
              <a:gd name="adj1" fmla="val -1864383"/>
            </a:avLst>
          </a:prstGeom>
          <a:ln>
            <a:solidFill>
              <a:schemeClr val="accent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1999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99592" y="339502"/>
            <a:ext cx="76328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zh-CN" altLang="en-US" sz="3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99592" y="1131590"/>
            <a:ext cx="6768752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什么是</a:t>
            </a:r>
            <a:r>
              <a:rPr lang="en-US" altLang="zh-CN" sz="20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open-falcon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为什么引入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k8s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运维痛点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0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k8s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部</a:t>
            </a:r>
            <a:r>
              <a:rPr lang="zh-CN" altLang="en-US" sz="20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署方案</a:t>
            </a:r>
            <a:endParaRPr lang="en-US" altLang="zh-CN" sz="20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</a:t>
            </a:r>
            <a:r>
              <a:rPr lang="en-US" altLang="zh-CN" sz="20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8s</a:t>
            </a:r>
            <a:r>
              <a:rPr lang="zh-CN" altLang="en-US" sz="20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监控</a:t>
            </a:r>
            <a:endParaRPr lang="en-US" altLang="zh-CN" sz="2000" dirty="0" smtClean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18491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99592" y="339502"/>
            <a:ext cx="76328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运维</a:t>
            </a:r>
            <a:r>
              <a:rPr lang="zh-CN" altLang="en-US" sz="3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痛点</a:t>
            </a:r>
            <a:endParaRPr lang="zh-CN" altLang="en-US" sz="3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050" name="Picture 2" descr="D:\Users\PENGQINZHONG604\Documents\抓狂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1563638"/>
            <a:ext cx="4331308" cy="2880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0264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99592" y="339502"/>
            <a:ext cx="76328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运维痛点</a:t>
            </a:r>
            <a:endParaRPr lang="zh-CN" altLang="en-US" sz="3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39552" y="1131590"/>
            <a:ext cx="3528392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模块太多，难以管理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没有服务注册、发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现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机器部署单模块，资源浪费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无法快速扩容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运维经常需要人工介入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72000" y="1131590"/>
            <a:ext cx="3528392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让部署配置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化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</a:t>
            </a:r>
            <a:r>
              <a:rPr lang="en-US" altLang="zh-CN" sz="2000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service实现服务发现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自动选择合适机器调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度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修改部署配置完成扩容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保证模块实例副本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96664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>
          <a:solidFill>
            <a:srgbClr val="FF0000"/>
          </a:solidFill>
          <a:tailEnd type="triangle"/>
        </a:ln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0.xml><?xml version="1.0" encoding="utf-8"?>
<a:theme xmlns:a="http://schemas.openxmlformats.org/drawingml/2006/main" name="9_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3_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2_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4_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5_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6_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7_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8_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2620</TotalTime>
  <Words>328</Words>
  <Application>Microsoft Office PowerPoint</Application>
  <PresentationFormat>全屏显示(16:9)</PresentationFormat>
  <Paragraphs>137</Paragraphs>
  <Slides>18</Slides>
  <Notes>1</Notes>
  <HiddenSlides>0</HiddenSlides>
  <MMClips>0</MMClips>
  <ScaleCrop>false</ScaleCrop>
  <HeadingPairs>
    <vt:vector size="4" baseType="variant">
      <vt:variant>
        <vt:lpstr>主题</vt:lpstr>
      </vt:variant>
      <vt:variant>
        <vt:i4>10</vt:i4>
      </vt:variant>
      <vt:variant>
        <vt:lpstr>幻灯片标题</vt:lpstr>
      </vt:variant>
      <vt:variant>
        <vt:i4>18</vt:i4>
      </vt:variant>
    </vt:vector>
  </HeadingPairs>
  <TitlesOfParts>
    <vt:vector size="28" baseType="lpstr">
      <vt:lpstr>Office 主题</vt:lpstr>
      <vt:lpstr>3_自定义设计方案</vt:lpstr>
      <vt:lpstr>1_自定义设计方案</vt:lpstr>
      <vt:lpstr>2_自定义设计方案</vt:lpstr>
      <vt:lpstr>4_自定义设计方案</vt:lpstr>
      <vt:lpstr>5_自定义设计方案</vt:lpstr>
      <vt:lpstr>6_自定义设计方案</vt:lpstr>
      <vt:lpstr>7_自定义设计方案</vt:lpstr>
      <vt:lpstr>8_自定义设计方案</vt:lpstr>
      <vt:lpstr>9_自定义设计方案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薛淞元(外包)</dc:creator>
  <cp:lastModifiedBy>Localadmin</cp:lastModifiedBy>
  <cp:revision>605</cp:revision>
  <dcterms:created xsi:type="dcterms:W3CDTF">2017-01-06T03:07:46Z</dcterms:created>
  <dcterms:modified xsi:type="dcterms:W3CDTF">2017-12-23T04:49:38Z</dcterms:modified>
</cp:coreProperties>
</file>